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rial" charset="1" panose="020B0604020202020204"/>
      <p:regular r:id="rId24"/>
    </p:embeddedFont>
    <p:embeddedFont>
      <p:font typeface="Nunito Sans Condensed" charset="1" panose="00000000000000000000"/>
      <p:regular r:id="rId25"/>
    </p:embeddedFont>
    <p:embeddedFont>
      <p:font typeface="Calibri (MS) Bold" charset="1" panose="020F0702030404030204"/>
      <p:regular r:id="rId26"/>
    </p:embeddedFont>
    <p:embeddedFont>
      <p:font typeface="Arimo Bold" charset="1" panose="020B0704020202020204"/>
      <p:regular r:id="rId27"/>
    </p:embeddedFont>
    <p:embeddedFont>
      <p:font typeface="Calibri (MS) Italics" charset="1" panose="020F05020202040A0204"/>
      <p:regular r:id="rId28"/>
    </p:embeddedFont>
    <p:embeddedFont>
      <p:font typeface="Calibri (MS)" charset="1" panose="020F0502020204030204"/>
      <p:regular r:id="rId29"/>
    </p:embeddedFont>
    <p:embeddedFont>
      <p:font typeface="Arimo" charset="1" panose="020B0604020202020204"/>
      <p:regular r:id="rId30"/>
    </p:embeddedFont>
    <p:embeddedFont>
      <p:font typeface="Gotham" charset="1" panose="00000000000000000000"/>
      <p:regular r:id="rId31"/>
    </p:embeddedFont>
    <p:embeddedFont>
      <p:font typeface="Gotham Bold" charset="1" panose="00000000000000000000"/>
      <p:regular r:id="rId32"/>
    </p:embeddedFont>
    <p:embeddedFont>
      <p:font typeface="Arimo Italics" charset="1" panose="020B0604020202090204"/>
      <p:regular r:id="rId33"/>
    </p:embeddedFont>
    <p:embeddedFont>
      <p:font typeface="Lotus Eater sans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6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7.jpe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8.jpe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9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jpeg" Type="http://schemas.openxmlformats.org/officeDocument/2006/relationships/image"/><Relationship Id="rId11" Target="../media/image76.jpeg" Type="http://schemas.openxmlformats.org/officeDocument/2006/relationships/image"/><Relationship Id="rId12" Target="../media/image77.jpeg" Type="http://schemas.openxmlformats.org/officeDocument/2006/relationships/image"/><Relationship Id="rId13" Target="../media/image78.jpeg" Type="http://schemas.openxmlformats.org/officeDocument/2006/relationships/image"/><Relationship Id="rId14" Target="../media/image79.jpeg" Type="http://schemas.openxmlformats.org/officeDocument/2006/relationships/image"/><Relationship Id="rId15" Target="../media/image80.jpeg" Type="http://schemas.openxmlformats.org/officeDocument/2006/relationships/image"/><Relationship Id="rId16" Target="../media/image81.jpeg" Type="http://schemas.openxmlformats.org/officeDocument/2006/relationships/image"/><Relationship Id="rId17" Target="../media/image82.jpeg" Type="http://schemas.openxmlformats.org/officeDocument/2006/relationships/image"/><Relationship Id="rId18" Target="../media/image83.jpeg" Type="http://schemas.openxmlformats.org/officeDocument/2006/relationships/image"/><Relationship Id="rId19" Target="../media/image84.jpeg" Type="http://schemas.openxmlformats.org/officeDocument/2006/relationships/image"/><Relationship Id="rId2" Target="../media/image7.png" Type="http://schemas.openxmlformats.org/officeDocument/2006/relationships/image"/><Relationship Id="rId20" Target="../media/image85.jpeg" Type="http://schemas.openxmlformats.org/officeDocument/2006/relationships/image"/><Relationship Id="rId21" Target="../media/image86.jpeg" Type="http://schemas.openxmlformats.org/officeDocument/2006/relationships/image"/><Relationship Id="rId22" Target="../media/image87.jpeg" Type="http://schemas.openxmlformats.org/officeDocument/2006/relationships/image"/><Relationship Id="rId23" Target="../media/image88.jpeg" Type="http://schemas.openxmlformats.org/officeDocument/2006/relationships/image"/><Relationship Id="rId24" Target="../media/image89.jpeg" Type="http://schemas.openxmlformats.org/officeDocument/2006/relationships/image"/><Relationship Id="rId25" Target="../media/image90.jpeg" Type="http://schemas.openxmlformats.org/officeDocument/2006/relationships/image"/><Relationship Id="rId26" Target="../media/image91.jpeg" Type="http://schemas.openxmlformats.org/officeDocument/2006/relationships/image"/><Relationship Id="rId27" Target="../media/image92.jpeg" Type="http://schemas.openxmlformats.org/officeDocument/2006/relationships/image"/><Relationship Id="rId28" Target="../media/image93.jpeg" Type="http://schemas.openxmlformats.org/officeDocument/2006/relationships/image"/><Relationship Id="rId29" Target="../media/image94.jpeg" Type="http://schemas.openxmlformats.org/officeDocument/2006/relationships/image"/><Relationship Id="rId3" Target="../media/image68.jpeg" Type="http://schemas.openxmlformats.org/officeDocument/2006/relationships/image"/><Relationship Id="rId30" Target="../media/image95.jpeg" Type="http://schemas.openxmlformats.org/officeDocument/2006/relationships/image"/><Relationship Id="rId31" Target="../media/image96.jpeg" Type="http://schemas.openxmlformats.org/officeDocument/2006/relationships/image"/><Relationship Id="rId32" Target="../media/image97.jpeg" Type="http://schemas.openxmlformats.org/officeDocument/2006/relationships/image"/><Relationship Id="rId33" Target="../media/image98.jpeg" Type="http://schemas.openxmlformats.org/officeDocument/2006/relationships/image"/><Relationship Id="rId34" Target="../media/image99.jpeg" Type="http://schemas.openxmlformats.org/officeDocument/2006/relationships/image"/><Relationship Id="rId35" Target="../media/image100.jpeg" Type="http://schemas.openxmlformats.org/officeDocument/2006/relationships/image"/><Relationship Id="rId36" Target="../media/image101.jpeg" Type="http://schemas.openxmlformats.org/officeDocument/2006/relationships/image"/><Relationship Id="rId37" Target="../media/image102.jpeg" Type="http://schemas.openxmlformats.org/officeDocument/2006/relationships/image"/><Relationship Id="rId4" Target="../media/image69.jpeg" Type="http://schemas.openxmlformats.org/officeDocument/2006/relationships/image"/><Relationship Id="rId5" Target="../media/image70.jpeg" Type="http://schemas.openxmlformats.org/officeDocument/2006/relationships/image"/><Relationship Id="rId6" Target="../media/image71.jpeg" Type="http://schemas.openxmlformats.org/officeDocument/2006/relationships/image"/><Relationship Id="rId7" Target="../media/image72.jpeg" Type="http://schemas.openxmlformats.org/officeDocument/2006/relationships/image"/><Relationship Id="rId8" Target="../media/image73.jpeg" Type="http://schemas.openxmlformats.org/officeDocument/2006/relationships/image"/><Relationship Id="rId9" Target="../media/image7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18" Target="../media/image26.png" Type="http://schemas.openxmlformats.org/officeDocument/2006/relationships/image"/><Relationship Id="rId19" Target="../media/image27.png" Type="http://schemas.openxmlformats.org/officeDocument/2006/relationships/image"/><Relationship Id="rId2" Target="../media/image7.png" Type="http://schemas.openxmlformats.org/officeDocument/2006/relationships/image"/><Relationship Id="rId20" Target="../media/image28.png" Type="http://schemas.openxmlformats.org/officeDocument/2006/relationships/image"/><Relationship Id="rId21" Target="../media/image29.png" Type="http://schemas.openxmlformats.org/officeDocument/2006/relationships/image"/><Relationship Id="rId22" Target="../media/image3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2" Target="../media/image7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26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0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2" Target="../media/image7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5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98847"/>
            <a:chOff x="0" y="0"/>
            <a:chExt cx="17339733" cy="9764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39706" cy="9764776"/>
            </a:xfrm>
            <a:custGeom>
              <a:avLst/>
              <a:gdLst/>
              <a:ahLst/>
              <a:cxnLst/>
              <a:rect r="r" b="b" t="t" l="l"/>
              <a:pathLst>
                <a:path h="9764776" w="17339706">
                  <a:moveTo>
                    <a:pt x="0" y="0"/>
                  </a:moveTo>
                  <a:lnTo>
                    <a:pt x="17339706" y="0"/>
                  </a:lnTo>
                  <a:lnTo>
                    <a:pt x="17339706" y="9764776"/>
                  </a:lnTo>
                  <a:lnTo>
                    <a:pt x="0" y="9764776"/>
                  </a:lnTo>
                  <a:close/>
                </a:path>
              </a:pathLst>
            </a:custGeom>
            <a:blipFill>
              <a:blip r:embed="rId2"/>
              <a:stretch>
                <a:fillRect l="-57" t="0" r="-5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06968"/>
            <a:ext cx="18288000" cy="10069810"/>
            <a:chOff x="0" y="0"/>
            <a:chExt cx="17339733" cy="95476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39706" cy="9547733"/>
            </a:xfrm>
            <a:custGeom>
              <a:avLst/>
              <a:gdLst/>
              <a:ahLst/>
              <a:cxnLst/>
              <a:rect r="r" b="b" t="t" l="l"/>
              <a:pathLst>
                <a:path h="9547733" w="17339706">
                  <a:moveTo>
                    <a:pt x="0" y="0"/>
                  </a:moveTo>
                  <a:lnTo>
                    <a:pt x="17339706" y="0"/>
                  </a:lnTo>
                  <a:lnTo>
                    <a:pt x="17339706" y="9547733"/>
                  </a:lnTo>
                  <a:lnTo>
                    <a:pt x="0" y="9547733"/>
                  </a:lnTo>
                  <a:close/>
                </a:path>
              </a:pathLst>
            </a:custGeom>
            <a:blipFill>
              <a:blip r:embed="rId3"/>
              <a:stretch>
                <a:fillRect l="-118" t="0" r="-11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444117" y="1688457"/>
            <a:ext cx="3216190" cy="37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2"/>
              </a:lnSpc>
            </a:pPr>
            <a:r>
              <a:rPr lang="en-US" sz="2452" spc="-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ERAD-SP 2018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33677" y="-21089"/>
            <a:ext cx="7854323" cy="10297866"/>
            <a:chOff x="0" y="0"/>
            <a:chExt cx="7447062" cy="97639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47076" cy="9763887"/>
            </a:xfrm>
            <a:custGeom>
              <a:avLst/>
              <a:gdLst/>
              <a:ahLst/>
              <a:cxnLst/>
              <a:rect r="r" b="b" t="t" l="l"/>
              <a:pathLst>
                <a:path h="9763887" w="7447076">
                  <a:moveTo>
                    <a:pt x="0" y="0"/>
                  </a:moveTo>
                  <a:lnTo>
                    <a:pt x="7447076" y="0"/>
                  </a:lnTo>
                  <a:lnTo>
                    <a:pt x="7447076" y="9763887"/>
                  </a:lnTo>
                  <a:lnTo>
                    <a:pt x="0" y="9763887"/>
                  </a:lnTo>
                  <a:close/>
                </a:path>
              </a:pathLst>
            </a:custGeom>
            <a:blipFill>
              <a:blip r:embed="rId4"/>
              <a:stretch>
                <a:fillRect l="-97" t="0" r="-97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23186" y="3228289"/>
            <a:ext cx="10914495" cy="375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9"/>
              </a:lnSpc>
            </a:pPr>
            <a:r>
              <a:rPr lang="en-US" sz="5600" spc="-1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Monitoramento</a:t>
            </a:r>
            <a:r>
              <a:rPr lang="en-US" sz="5600" spc="-1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 de saturação de recursos computacionais: uma abordagem baseada em código aberto e infraestrutura como código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7907" y="320710"/>
            <a:ext cx="13755680" cy="156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5"/>
              </a:lnSpc>
            </a:pPr>
            <a:r>
              <a:rPr lang="en-US" b="true" sz="4904" spc="-1">
                <a:solidFill>
                  <a:srgbClr val="FFA2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Laboratório de Inteligência de Máquina e Modelos de Computação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23186" y="9620562"/>
            <a:ext cx="6139109" cy="525266"/>
            <a:chOff x="0" y="0"/>
            <a:chExt cx="5820785" cy="4980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0785" cy="498030"/>
            </a:xfrm>
            <a:custGeom>
              <a:avLst/>
              <a:gdLst/>
              <a:ahLst/>
              <a:cxnLst/>
              <a:rect r="r" b="b" t="t" l="l"/>
              <a:pathLst>
                <a:path h="498030" w="5820785">
                  <a:moveTo>
                    <a:pt x="0" y="0"/>
                  </a:moveTo>
                  <a:lnTo>
                    <a:pt x="5820785" y="0"/>
                  </a:lnTo>
                  <a:lnTo>
                    <a:pt x="5820785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820785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942"/>
                </a:lnSpc>
              </a:pPr>
              <a:r>
                <a:rPr lang="en-US" b="true" sz="2452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702776" y="7832778"/>
            <a:ext cx="373490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395" i="true">
                <a:solidFill>
                  <a:srgbClr val="FFA2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Projeto de Graduação</a:t>
            </a:r>
          </a:p>
          <a:p>
            <a:pPr algn="ctr">
              <a:lnSpc>
                <a:spcPts val="2874"/>
              </a:lnSpc>
            </a:pPr>
            <a:r>
              <a:rPr lang="en-US" sz="2395" i="true">
                <a:solidFill>
                  <a:srgbClr val="FFA2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Aluno: Vitor Viganôr Cossetti</a:t>
            </a:r>
          </a:p>
          <a:p>
            <a:pPr algn="ctr">
              <a:lnSpc>
                <a:spcPts val="2874"/>
              </a:lnSpc>
            </a:pPr>
            <a:r>
              <a:rPr lang="en-US" sz="2395" i="true" spc="0">
                <a:solidFill>
                  <a:srgbClr val="FFA2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Orientador: Flávio Mello, DSc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57216" y="248165"/>
            <a:ext cx="2416715" cy="1505175"/>
            <a:chOff x="0" y="0"/>
            <a:chExt cx="2291404" cy="14271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91447" cy="1427099"/>
            </a:xfrm>
            <a:custGeom>
              <a:avLst/>
              <a:gdLst/>
              <a:ahLst/>
              <a:cxnLst/>
              <a:rect r="r" b="b" t="t" l="l"/>
              <a:pathLst>
                <a:path h="1427099" w="2291447">
                  <a:moveTo>
                    <a:pt x="0" y="0"/>
                  </a:moveTo>
                  <a:lnTo>
                    <a:pt x="2291447" y="0"/>
                  </a:lnTo>
                  <a:lnTo>
                    <a:pt x="2291447" y="1427099"/>
                  </a:lnTo>
                  <a:lnTo>
                    <a:pt x="0" y="1427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-16582" r="0" b="-1658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615702" y="9854620"/>
            <a:ext cx="9508140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94"/>
              </a:lnSpc>
            </a:pPr>
            <a:r>
              <a:rPr lang="en-US" sz="1495">
                <a:solidFill>
                  <a:srgbClr val="FFA200"/>
                </a:solidFill>
                <a:latin typeface="Calibri (MS)"/>
                <a:ea typeface="Calibri (MS)"/>
                <a:cs typeface="Calibri (MS)"/>
                <a:sym typeface="Calibri (MS)"/>
              </a:rPr>
              <a:t>Rio de Janeiro, 10 de Setembro de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9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6230875" y="1735485"/>
            <a:ext cx="5825045" cy="7569071"/>
          </a:xfrm>
          <a:custGeom>
            <a:avLst/>
            <a:gdLst/>
            <a:ahLst/>
            <a:cxnLst/>
            <a:rect r="r" b="b" t="t" l="l"/>
            <a:pathLst>
              <a:path h="7569071" w="5825045">
                <a:moveTo>
                  <a:pt x="0" y="0"/>
                </a:moveTo>
                <a:lnTo>
                  <a:pt x="5825045" y="0"/>
                </a:lnTo>
                <a:lnTo>
                  <a:pt x="5825045" y="7569070"/>
                </a:lnTo>
                <a:lnTo>
                  <a:pt x="0" y="756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DESCRIÇÃO DA SOLUÇÃO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-9525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Prometheus e TSDB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10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6230980" y="1745456"/>
            <a:ext cx="5826041" cy="7549127"/>
          </a:xfrm>
          <a:custGeom>
            <a:avLst/>
            <a:gdLst/>
            <a:ahLst/>
            <a:cxnLst/>
            <a:rect r="r" b="b" t="t" l="l"/>
            <a:pathLst>
              <a:path h="7549127" w="5826041">
                <a:moveTo>
                  <a:pt x="0" y="0"/>
                </a:moveTo>
                <a:lnTo>
                  <a:pt x="5826040" y="0"/>
                </a:lnTo>
                <a:lnTo>
                  <a:pt x="5826040" y="7549128"/>
                </a:lnTo>
                <a:lnTo>
                  <a:pt x="0" y="7549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-9525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DESCRIÇÃO DA SOLUÇÃO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Grafana e SQLite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11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6227528" y="1740984"/>
            <a:ext cx="5832943" cy="7558071"/>
          </a:xfrm>
          <a:custGeom>
            <a:avLst/>
            <a:gdLst/>
            <a:ahLst/>
            <a:cxnLst/>
            <a:rect r="r" b="b" t="t" l="l"/>
            <a:pathLst>
              <a:path h="7558071" w="5832943">
                <a:moveTo>
                  <a:pt x="0" y="0"/>
                </a:moveTo>
                <a:lnTo>
                  <a:pt x="5832944" y="0"/>
                </a:lnTo>
                <a:lnTo>
                  <a:pt x="5832944" y="7558072"/>
                </a:lnTo>
                <a:lnTo>
                  <a:pt x="0" y="75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DESCRIÇÃO DA SOLUÇÃO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Ferramentas de saturação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5541559" y="1728141"/>
            <a:ext cx="7583759" cy="7583759"/>
          </a:xfrm>
          <a:custGeom>
            <a:avLst/>
            <a:gdLst/>
            <a:ahLst/>
            <a:cxnLst/>
            <a:rect r="r" b="b" t="t" l="l"/>
            <a:pathLst>
              <a:path h="7583759" w="7583759">
                <a:moveTo>
                  <a:pt x="0" y="0"/>
                </a:moveTo>
                <a:lnTo>
                  <a:pt x="7583758" y="0"/>
                </a:lnTo>
                <a:lnTo>
                  <a:pt x="7583758" y="7583758"/>
                </a:lnTo>
                <a:lnTo>
                  <a:pt x="0" y="758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APLICAÇÃO DE MONITORAMENTO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Visualização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554806" y="1895778"/>
            <a:ext cx="7559614" cy="6741508"/>
          </a:xfrm>
          <a:custGeom>
            <a:avLst/>
            <a:gdLst/>
            <a:ahLst/>
            <a:cxnLst/>
            <a:rect r="r" b="b" t="t" l="l"/>
            <a:pathLst>
              <a:path h="6741508" w="7559614">
                <a:moveTo>
                  <a:pt x="0" y="0"/>
                </a:moveTo>
                <a:lnTo>
                  <a:pt x="7559614" y="0"/>
                </a:lnTo>
                <a:lnTo>
                  <a:pt x="7559614" y="6741508"/>
                </a:lnTo>
                <a:lnTo>
                  <a:pt x="0" y="6741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332675" y="1895778"/>
            <a:ext cx="8549987" cy="6741508"/>
          </a:xfrm>
          <a:custGeom>
            <a:avLst/>
            <a:gdLst/>
            <a:ahLst/>
            <a:cxnLst/>
            <a:rect r="r" b="b" t="t" l="l"/>
            <a:pathLst>
              <a:path h="6741508" w="8549987">
                <a:moveTo>
                  <a:pt x="0" y="0"/>
                </a:moveTo>
                <a:lnTo>
                  <a:pt x="8549987" y="0"/>
                </a:lnTo>
                <a:lnTo>
                  <a:pt x="8549987" y="6741508"/>
                </a:lnTo>
                <a:lnTo>
                  <a:pt x="0" y="674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Visualização - Dashboard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320494" y="4908539"/>
            <a:ext cx="796480" cy="469923"/>
          </a:xfrm>
          <a:custGeom>
            <a:avLst/>
            <a:gdLst/>
            <a:ahLst/>
            <a:cxnLst/>
            <a:rect r="r" b="b" t="t" l="l"/>
            <a:pathLst>
              <a:path h="469923" w="796480">
                <a:moveTo>
                  <a:pt x="0" y="0"/>
                </a:moveTo>
                <a:lnTo>
                  <a:pt x="796480" y="0"/>
                </a:lnTo>
                <a:lnTo>
                  <a:pt x="796480" y="469922"/>
                </a:lnTo>
                <a:lnTo>
                  <a:pt x="0" y="469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863899" y="8703961"/>
            <a:ext cx="294142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0">
                <a:solidFill>
                  <a:srgbClr val="003C71"/>
                </a:solidFill>
                <a:latin typeface="Arimo"/>
                <a:ea typeface="Arimo"/>
                <a:cs typeface="Arimo"/>
                <a:sym typeface="Arimo"/>
              </a:rPr>
              <a:t>Séries temporais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36955" y="8703961"/>
            <a:ext cx="294142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0">
                <a:solidFill>
                  <a:srgbClr val="003C71"/>
                </a:solidFill>
                <a:latin typeface="Arimo"/>
                <a:ea typeface="Arimo"/>
                <a:cs typeface="Arimo"/>
                <a:sym typeface="Arimo"/>
              </a:rPr>
              <a:t>Seções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APLICAÇÃO DE MONITORAMENTO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028700" y="1533525"/>
            <a:ext cx="7942120" cy="7942120"/>
          </a:xfrm>
          <a:custGeom>
            <a:avLst/>
            <a:gdLst/>
            <a:ahLst/>
            <a:cxnLst/>
            <a:rect r="r" b="b" t="t" l="l"/>
            <a:pathLst>
              <a:path h="7942120" w="7942120">
                <a:moveTo>
                  <a:pt x="0" y="0"/>
                </a:moveTo>
                <a:lnTo>
                  <a:pt x="7942120" y="0"/>
                </a:lnTo>
                <a:lnTo>
                  <a:pt x="7942120" y="7942120"/>
                </a:lnTo>
                <a:lnTo>
                  <a:pt x="0" y="7942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901871" y="2081358"/>
            <a:ext cx="6880919" cy="6689574"/>
          </a:xfrm>
          <a:custGeom>
            <a:avLst/>
            <a:gdLst/>
            <a:ahLst/>
            <a:cxnLst/>
            <a:rect r="r" b="b" t="t" l="l"/>
            <a:pathLst>
              <a:path h="6689574" w="6880919">
                <a:moveTo>
                  <a:pt x="0" y="0"/>
                </a:moveTo>
                <a:lnTo>
                  <a:pt x="6880919" y="0"/>
                </a:lnTo>
                <a:lnTo>
                  <a:pt x="6880919" y="6689574"/>
                </a:lnTo>
                <a:lnTo>
                  <a:pt x="0" y="668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" t="0" r="0" b="-2345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9320494" y="4908539"/>
            <a:ext cx="796480" cy="469923"/>
          </a:xfrm>
          <a:custGeom>
            <a:avLst/>
            <a:gdLst/>
            <a:ahLst/>
            <a:cxnLst/>
            <a:rect r="r" b="b" t="t" l="l"/>
            <a:pathLst>
              <a:path h="469923" w="796480">
                <a:moveTo>
                  <a:pt x="0" y="0"/>
                </a:moveTo>
                <a:lnTo>
                  <a:pt x="796480" y="0"/>
                </a:lnTo>
                <a:lnTo>
                  <a:pt x="796480" y="469922"/>
                </a:lnTo>
                <a:lnTo>
                  <a:pt x="0" y="469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089951" y="1238250"/>
            <a:ext cx="700213" cy="660826"/>
          </a:xfrm>
          <a:custGeom>
            <a:avLst/>
            <a:gdLst/>
            <a:ahLst/>
            <a:cxnLst/>
            <a:rect r="r" b="b" t="t" l="l"/>
            <a:pathLst>
              <a:path h="660826" w="700213">
                <a:moveTo>
                  <a:pt x="0" y="0"/>
                </a:moveTo>
                <a:lnTo>
                  <a:pt x="700213" y="0"/>
                </a:lnTo>
                <a:lnTo>
                  <a:pt x="700213" y="660826"/>
                </a:lnTo>
                <a:lnTo>
                  <a:pt x="0" y="660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APLICAÇÃO DE MONITORAMENTO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Notificações e Diagrama Final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7538" y="0"/>
            <a:ext cx="10140462" cy="10400474"/>
          </a:xfrm>
          <a:custGeom>
            <a:avLst/>
            <a:gdLst/>
            <a:ahLst/>
            <a:cxnLst/>
            <a:rect r="r" b="b" t="t" l="l"/>
            <a:pathLst>
              <a:path h="10400474" w="10140462">
                <a:moveTo>
                  <a:pt x="0" y="0"/>
                </a:moveTo>
                <a:lnTo>
                  <a:pt x="10140462" y="0"/>
                </a:lnTo>
                <a:lnTo>
                  <a:pt x="10140462" y="10400474"/>
                </a:lnTo>
                <a:lnTo>
                  <a:pt x="0" y="1040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CONSIDERAÇÕES FINAIS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2" t="0" r="-755" b="-11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162035" y="2784099"/>
            <a:ext cx="14815861" cy="130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Ê</a:t>
            </a: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xito no desenvolvimento de uma plataforma completa, abrangindo coleta de dados, processamento, armazenamento, visualizações e notificações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15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2" t="0" r="-755" b="-11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028700" y="3025741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5" y="0"/>
                </a:lnTo>
                <a:lnTo>
                  <a:pt x="965225" y="1002832"/>
                </a:lnTo>
                <a:lnTo>
                  <a:pt x="0" y="1002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28700" y="5442654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5" y="0"/>
                </a:lnTo>
                <a:lnTo>
                  <a:pt x="965225" y="1002831"/>
                </a:lnTo>
                <a:lnTo>
                  <a:pt x="0" y="1002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162035" y="5201011"/>
            <a:ext cx="14815861" cy="130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Au</a:t>
            </a: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xílio efetivo em tomadas de decisão e investigações, seguindo os princípios fundamentais propostos.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7538" y="0"/>
            <a:ext cx="10140462" cy="10400474"/>
          </a:xfrm>
          <a:custGeom>
            <a:avLst/>
            <a:gdLst/>
            <a:ahLst/>
            <a:cxnLst/>
            <a:rect r="r" b="b" t="t" l="l"/>
            <a:pathLst>
              <a:path h="10400474" w="10140462">
                <a:moveTo>
                  <a:pt x="0" y="0"/>
                </a:moveTo>
                <a:lnTo>
                  <a:pt x="10140462" y="0"/>
                </a:lnTo>
                <a:lnTo>
                  <a:pt x="10140462" y="10400474"/>
                </a:lnTo>
                <a:lnTo>
                  <a:pt x="0" y="1040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2" t="0" r="-755" b="-1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16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2" t="0" r="-755" b="-11"/>
              </a:stretch>
            </a:blip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135009" y="2999953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6" y="0"/>
                </a:lnTo>
                <a:lnTo>
                  <a:pt x="965226" y="1002831"/>
                </a:lnTo>
                <a:lnTo>
                  <a:pt x="0" y="1002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35009" y="4643209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6" y="0"/>
                </a:lnTo>
                <a:lnTo>
                  <a:pt x="965226" y="1002832"/>
                </a:lnTo>
                <a:lnTo>
                  <a:pt x="0" y="10028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35009" y="6284216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6" y="0"/>
                </a:lnTo>
                <a:lnTo>
                  <a:pt x="965226" y="1002831"/>
                </a:lnTo>
                <a:lnTo>
                  <a:pt x="0" y="10028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TRABALHOS FUTUROS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26734" y="4739705"/>
            <a:ext cx="11945214" cy="62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Inclusão de módulos para adaptabilidade em setor industrial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326734" y="3096448"/>
            <a:ext cx="11945214" cy="62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997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mplementação em NUC/Raspberry Pi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26734" y="6380711"/>
            <a:ext cx="11945214" cy="62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Incorporação de funcionalidades de análise preditiva.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6118"/>
            <a:chOff x="0" y="0"/>
            <a:chExt cx="565457" cy="4893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9356"/>
            </a:xfrm>
            <a:custGeom>
              <a:avLst/>
              <a:gdLst/>
              <a:ahLst/>
              <a:cxnLst/>
              <a:rect r="r" b="b" t="t" l="l"/>
              <a:pathLst>
                <a:path h="489356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9356"/>
                  </a:lnTo>
                  <a:lnTo>
                    <a:pt x="0" y="489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8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0"/>
            <a:ext cx="3121718" cy="9723353"/>
            <a:chOff x="0" y="0"/>
            <a:chExt cx="4162290" cy="12964471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/>
            <a:srcRect l="0" t="3799" r="0" b="3799"/>
            <a:stretch>
              <a:fillRect/>
            </a:stretch>
          </p:blipFill>
          <p:spPr>
            <a:xfrm flipH="false" flipV="false">
              <a:off x="0" y="0"/>
              <a:ext cx="4162290" cy="2160745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0" t="18346" r="0" b="18346"/>
            <a:stretch>
              <a:fillRect/>
            </a:stretch>
          </p:blipFill>
          <p:spPr>
            <a:xfrm flipH="false" flipV="false">
              <a:off x="0" y="2160745"/>
              <a:ext cx="4162290" cy="2160745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5"/>
            <a:srcRect l="0" t="20463" r="0" b="40649"/>
            <a:stretch>
              <a:fillRect/>
            </a:stretch>
          </p:blipFill>
          <p:spPr>
            <a:xfrm flipH="false" flipV="false">
              <a:off x="0" y="4321490"/>
              <a:ext cx="4162290" cy="2160745"/>
            </a:xfrm>
            <a:prstGeom prst="rect">
              <a:avLst/>
            </a:prstGeom>
          </p:spPr>
        </p:pic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6"/>
            <a:srcRect l="0" t="10011" r="0" b="10011"/>
            <a:stretch>
              <a:fillRect/>
            </a:stretch>
          </p:blipFill>
          <p:spPr>
            <a:xfrm flipH="false" flipV="false">
              <a:off x="0" y="6482235"/>
              <a:ext cx="4162290" cy="2160745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7"/>
            <a:srcRect l="0" t="24043" r="0" b="24043"/>
            <a:stretch>
              <a:fillRect/>
            </a:stretch>
          </p:blipFill>
          <p:spPr>
            <a:xfrm flipH="false" flipV="false">
              <a:off x="0" y="8642981"/>
              <a:ext cx="4162290" cy="2160745"/>
            </a:xfrm>
            <a:prstGeom prst="rect">
              <a:avLst/>
            </a:prstGeom>
          </p:spPr>
        </p:pic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8"/>
            <a:srcRect l="0" t="30556" r="0" b="30556"/>
            <a:stretch>
              <a:fillRect/>
            </a:stretch>
          </p:blipFill>
          <p:spPr>
            <a:xfrm flipH="false" flipV="false">
              <a:off x="0" y="10803726"/>
              <a:ext cx="4162290" cy="2160745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3105589" y="-11089"/>
            <a:ext cx="3093415" cy="9723353"/>
            <a:chOff x="0" y="0"/>
            <a:chExt cx="4124553" cy="12964471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9"/>
            <a:srcRect l="0" t="3618" r="0" b="17871"/>
            <a:stretch>
              <a:fillRect/>
            </a:stretch>
          </p:blipFill>
          <p:spPr>
            <a:xfrm flipH="false" flipV="false">
              <a:off x="0" y="0"/>
              <a:ext cx="4124553" cy="2160745"/>
            </a:xfrm>
            <a:prstGeom prst="rect">
              <a:avLst/>
            </a:prstGeom>
          </p:spPr>
        </p:pic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0"/>
            <a:srcRect l="0" t="10499" r="0" b="25895"/>
            <a:stretch>
              <a:fillRect/>
            </a:stretch>
          </p:blipFill>
          <p:spPr>
            <a:xfrm flipH="false" flipV="false">
              <a:off x="0" y="2160745"/>
              <a:ext cx="4124553" cy="2160745"/>
            </a:xfrm>
            <a:prstGeom prst="rect">
              <a:avLst/>
            </a:prstGeom>
          </p:spPr>
        </p:pic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9"/>
            <a:srcRect l="0" t="10745" r="0" b="10745"/>
            <a:stretch>
              <a:fillRect/>
            </a:stretch>
          </p:blipFill>
          <p:spPr>
            <a:xfrm flipH="false" flipV="false">
              <a:off x="0" y="4321490"/>
              <a:ext cx="4124553" cy="2160745"/>
            </a:xfrm>
            <a:prstGeom prst="rect">
              <a:avLst/>
            </a:prstGeom>
          </p:spPr>
        </p:pic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11"/>
            <a:srcRect l="0" t="6209" r="0" b="15066"/>
            <a:stretch>
              <a:fillRect/>
            </a:stretch>
          </p:blipFill>
          <p:spPr>
            <a:xfrm flipH="false" flipV="false">
              <a:off x="0" y="6482235"/>
              <a:ext cx="4124553" cy="2160745"/>
            </a:xfrm>
            <a:prstGeom prst="rect">
              <a:avLst/>
            </a:prstGeom>
          </p:spPr>
        </p:pic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12"/>
            <a:srcRect l="0" t="32524" r="0" b="15088"/>
            <a:stretch>
              <a:fillRect/>
            </a:stretch>
          </p:blipFill>
          <p:spPr>
            <a:xfrm flipH="false" flipV="false">
              <a:off x="0" y="8642981"/>
              <a:ext cx="4124553" cy="2160745"/>
            </a:xfrm>
            <a:prstGeom prst="rect">
              <a:avLst/>
            </a:prstGeom>
          </p:spPr>
        </p:pic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13"/>
            <a:srcRect l="0" t="10332" r="0" b="37279"/>
            <a:stretch>
              <a:fillRect/>
            </a:stretch>
          </p:blipFill>
          <p:spPr>
            <a:xfrm flipH="false" flipV="false">
              <a:off x="0" y="10803726"/>
              <a:ext cx="4124553" cy="2160745"/>
            </a:xfrm>
            <a:prstGeom prst="rect">
              <a:avLst/>
            </a:prstGeom>
          </p:spPr>
        </p:pic>
      </p:grpSp>
      <p:grpSp>
        <p:nvGrpSpPr>
          <p:cNvPr name="Group 31" id="31"/>
          <p:cNvGrpSpPr/>
          <p:nvPr/>
        </p:nvGrpSpPr>
        <p:grpSpPr>
          <a:xfrm rot="0">
            <a:off x="6199004" y="-11089"/>
            <a:ext cx="3092625" cy="9723353"/>
            <a:chOff x="0" y="0"/>
            <a:chExt cx="4123500" cy="12964471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14"/>
            <a:srcRect l="0" t="15714" r="0" b="39888"/>
            <a:stretch>
              <a:fillRect/>
            </a:stretch>
          </p:blipFill>
          <p:spPr>
            <a:xfrm flipH="false" flipV="false">
              <a:off x="0" y="0"/>
              <a:ext cx="4123500" cy="2160745"/>
            </a:xfrm>
            <a:prstGeom prst="rect">
              <a:avLst/>
            </a:prstGeom>
          </p:spPr>
        </p:pic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15"/>
            <a:srcRect l="0" t="15023" r="0" b="15023"/>
            <a:stretch>
              <a:fillRect/>
            </a:stretch>
          </p:blipFill>
          <p:spPr>
            <a:xfrm flipH="false" flipV="false">
              <a:off x="0" y="2160745"/>
              <a:ext cx="4123500" cy="2160745"/>
            </a:xfrm>
            <a:prstGeom prst="rect">
              <a:avLst/>
            </a:prstGeom>
          </p:spPr>
        </p:pic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16"/>
            <a:srcRect l="0" t="13156" r="0" b="47590"/>
            <a:stretch>
              <a:fillRect/>
            </a:stretch>
          </p:blipFill>
          <p:spPr>
            <a:xfrm flipH="false" flipV="false">
              <a:off x="0" y="4321490"/>
              <a:ext cx="4123500" cy="2160745"/>
            </a:xfrm>
            <a:prstGeom prst="rect">
              <a:avLst/>
            </a:prstGeom>
          </p:spPr>
        </p:pic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17"/>
            <a:srcRect l="0" t="7156" r="0" b="40443"/>
            <a:stretch>
              <a:fillRect/>
            </a:stretch>
          </p:blipFill>
          <p:spPr>
            <a:xfrm flipH="false" flipV="false">
              <a:off x="0" y="6482235"/>
              <a:ext cx="4123500" cy="2160745"/>
            </a:xfrm>
            <a:prstGeom prst="rect">
              <a:avLst/>
            </a:prstGeom>
          </p:spPr>
        </p:pic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8"/>
            <a:srcRect l="0" t="4443" r="0" b="25688"/>
            <a:stretch>
              <a:fillRect/>
            </a:stretch>
          </p:blipFill>
          <p:spPr>
            <a:xfrm flipH="false" flipV="false">
              <a:off x="0" y="8642981"/>
              <a:ext cx="4123500" cy="2160745"/>
            </a:xfrm>
            <a:prstGeom prst="rect">
              <a:avLst/>
            </a:prstGeom>
          </p:spPr>
        </p:pic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19"/>
            <a:srcRect l="0" t="19836" r="0" b="27762"/>
            <a:stretch>
              <a:fillRect/>
            </a:stretch>
          </p:blipFill>
          <p:spPr>
            <a:xfrm flipH="false" flipV="false">
              <a:off x="0" y="10803726"/>
              <a:ext cx="4123500" cy="2160745"/>
            </a:xfrm>
            <a:prstGeom prst="rect">
              <a:avLst/>
            </a:prstGeom>
          </p:spPr>
        </p:pic>
      </p:grpSp>
      <p:grpSp>
        <p:nvGrpSpPr>
          <p:cNvPr name="Group 38" id="38"/>
          <p:cNvGrpSpPr/>
          <p:nvPr/>
        </p:nvGrpSpPr>
        <p:grpSpPr>
          <a:xfrm rot="0">
            <a:off x="9291628" y="-11089"/>
            <a:ext cx="3073575" cy="9723353"/>
            <a:chOff x="0" y="0"/>
            <a:chExt cx="4098100" cy="12964471"/>
          </a:xfrm>
        </p:grpSpPr>
        <p:pic>
          <p:nvPicPr>
            <p:cNvPr name="Picture 39" id="39"/>
            <p:cNvPicPr>
              <a:picLocks noChangeAspect="true"/>
            </p:cNvPicPr>
            <p:nvPr/>
          </p:nvPicPr>
          <p:blipFill>
            <a:blip r:embed="rId20"/>
            <a:srcRect l="0" t="17121" r="0" b="17121"/>
            <a:stretch>
              <a:fillRect/>
            </a:stretch>
          </p:blipFill>
          <p:spPr>
            <a:xfrm flipH="false" flipV="false">
              <a:off x="0" y="0"/>
              <a:ext cx="4098100" cy="2160745"/>
            </a:xfrm>
            <a:prstGeom prst="rect">
              <a:avLst/>
            </a:prstGeom>
          </p:spPr>
        </p:pic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21"/>
            <a:srcRect l="0" t="14806" r="0" b="14806"/>
            <a:stretch>
              <a:fillRect/>
            </a:stretch>
          </p:blipFill>
          <p:spPr>
            <a:xfrm flipH="false" flipV="false">
              <a:off x="0" y="2160745"/>
              <a:ext cx="4098100" cy="2160745"/>
            </a:xfrm>
            <a:prstGeom prst="rect">
              <a:avLst/>
            </a:prstGeom>
          </p:spPr>
        </p:pic>
        <p:pic>
          <p:nvPicPr>
            <p:cNvPr name="Picture 41" id="41"/>
            <p:cNvPicPr>
              <a:picLocks noChangeAspect="true"/>
            </p:cNvPicPr>
            <p:nvPr/>
          </p:nvPicPr>
          <p:blipFill>
            <a:blip r:embed="rId22"/>
            <a:srcRect l="0" t="14175" r="0" b="61570"/>
            <a:stretch>
              <a:fillRect/>
            </a:stretch>
          </p:blipFill>
          <p:spPr>
            <a:xfrm flipH="false" flipV="false">
              <a:off x="0" y="4321490"/>
              <a:ext cx="4098100" cy="2160745"/>
            </a:xfrm>
            <a:prstGeom prst="rect">
              <a:avLst/>
            </a:prstGeom>
          </p:spPr>
        </p:pic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23"/>
            <a:srcRect l="0" t="14806" r="0" b="14806"/>
            <a:stretch>
              <a:fillRect/>
            </a:stretch>
          </p:blipFill>
          <p:spPr>
            <a:xfrm flipH="false" flipV="false">
              <a:off x="0" y="6482235"/>
              <a:ext cx="4098100" cy="2160745"/>
            </a:xfrm>
            <a:prstGeom prst="rect">
              <a:avLst/>
            </a:prstGeom>
          </p:spPr>
        </p:pic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24"/>
            <a:srcRect l="0" t="14806" r="0" b="14806"/>
            <a:stretch>
              <a:fillRect/>
            </a:stretch>
          </p:blipFill>
          <p:spPr>
            <a:xfrm flipH="false" flipV="false">
              <a:off x="0" y="8642981"/>
              <a:ext cx="4098100" cy="2160745"/>
            </a:xfrm>
            <a:prstGeom prst="rect">
              <a:avLst/>
            </a:prstGeom>
          </p:spPr>
        </p:pic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25"/>
            <a:srcRect l="0" t="14806" r="0" b="14806"/>
            <a:stretch>
              <a:fillRect/>
            </a:stretch>
          </p:blipFill>
          <p:spPr>
            <a:xfrm flipH="false" flipV="false">
              <a:off x="0" y="10803726"/>
              <a:ext cx="4098100" cy="2160745"/>
            </a:xfrm>
            <a:prstGeom prst="rect">
              <a:avLst/>
            </a:prstGeom>
          </p:spPr>
        </p:pic>
      </p:grpSp>
      <p:grpSp>
        <p:nvGrpSpPr>
          <p:cNvPr name="Group 45" id="45"/>
          <p:cNvGrpSpPr/>
          <p:nvPr/>
        </p:nvGrpSpPr>
        <p:grpSpPr>
          <a:xfrm rot="0">
            <a:off x="12264218" y="-11089"/>
            <a:ext cx="3073575" cy="9723353"/>
            <a:chOff x="0" y="0"/>
            <a:chExt cx="4098100" cy="12964471"/>
          </a:xfrm>
        </p:grpSpPr>
        <p:pic>
          <p:nvPicPr>
            <p:cNvPr name="Picture 46" id="46"/>
            <p:cNvPicPr>
              <a:picLocks noChangeAspect="true"/>
            </p:cNvPicPr>
            <p:nvPr/>
          </p:nvPicPr>
          <p:blipFill>
            <a:blip r:embed="rId26"/>
            <a:srcRect l="0" t="19084" r="0" b="19084"/>
            <a:stretch>
              <a:fillRect/>
            </a:stretch>
          </p:blipFill>
          <p:spPr>
            <a:xfrm flipH="false" flipV="false">
              <a:off x="0" y="0"/>
              <a:ext cx="4098100" cy="2160745"/>
            </a:xfrm>
            <a:prstGeom prst="rect">
              <a:avLst/>
            </a:prstGeom>
          </p:spPr>
        </p:pic>
        <p:pic>
          <p:nvPicPr>
            <p:cNvPr name="Picture 47" id="47"/>
            <p:cNvPicPr>
              <a:picLocks noChangeAspect="true"/>
            </p:cNvPicPr>
            <p:nvPr/>
          </p:nvPicPr>
          <p:blipFill>
            <a:blip r:embed="rId27"/>
            <a:srcRect l="0" t="22213" r="0" b="7400"/>
            <a:stretch>
              <a:fillRect/>
            </a:stretch>
          </p:blipFill>
          <p:spPr>
            <a:xfrm flipH="false" flipV="false">
              <a:off x="0" y="2160745"/>
              <a:ext cx="4098100" cy="2160745"/>
            </a:xfrm>
            <a:prstGeom prst="rect">
              <a:avLst/>
            </a:prstGeom>
          </p:spPr>
        </p:pic>
        <p:pic>
          <p:nvPicPr>
            <p:cNvPr name="Picture 48" id="48"/>
            <p:cNvPicPr>
              <a:picLocks noChangeAspect="true"/>
            </p:cNvPicPr>
            <p:nvPr/>
          </p:nvPicPr>
          <p:blipFill>
            <a:blip r:embed="rId28"/>
            <a:srcRect l="0" t="2923" r="0" b="2923"/>
            <a:stretch>
              <a:fillRect/>
            </a:stretch>
          </p:blipFill>
          <p:spPr>
            <a:xfrm flipH="false" flipV="false">
              <a:off x="0" y="4321490"/>
              <a:ext cx="4098100" cy="2160745"/>
            </a:xfrm>
            <a:prstGeom prst="rect">
              <a:avLst/>
            </a:prstGeom>
          </p:spPr>
        </p:pic>
        <p:pic>
          <p:nvPicPr>
            <p:cNvPr name="Picture 49" id="49"/>
            <p:cNvPicPr>
              <a:picLocks noChangeAspect="true"/>
            </p:cNvPicPr>
            <p:nvPr/>
          </p:nvPicPr>
          <p:blipFill>
            <a:blip r:embed="rId29"/>
            <a:srcRect l="0" t="17745" r="0" b="42710"/>
            <a:stretch>
              <a:fillRect/>
            </a:stretch>
          </p:blipFill>
          <p:spPr>
            <a:xfrm flipH="false" flipV="false">
              <a:off x="0" y="6482235"/>
              <a:ext cx="4098100" cy="2160745"/>
            </a:xfrm>
            <a:prstGeom prst="rect">
              <a:avLst/>
            </a:prstGeom>
          </p:spPr>
        </p:pic>
        <p:pic>
          <p:nvPicPr>
            <p:cNvPr name="Picture 50" id="50"/>
            <p:cNvPicPr>
              <a:picLocks noChangeAspect="true"/>
            </p:cNvPicPr>
            <p:nvPr/>
          </p:nvPicPr>
          <p:blipFill>
            <a:blip r:embed="rId30"/>
            <a:srcRect l="0" t="20648" r="0" b="20648"/>
            <a:stretch>
              <a:fillRect/>
            </a:stretch>
          </p:blipFill>
          <p:spPr>
            <a:xfrm flipH="false" flipV="false">
              <a:off x="0" y="8642981"/>
              <a:ext cx="4098100" cy="2160745"/>
            </a:xfrm>
            <a:prstGeom prst="rect">
              <a:avLst/>
            </a:prstGeom>
          </p:spPr>
        </p:pic>
        <p:pic>
          <p:nvPicPr>
            <p:cNvPr name="Picture 51" id="51"/>
            <p:cNvPicPr>
              <a:picLocks noChangeAspect="true"/>
            </p:cNvPicPr>
            <p:nvPr/>
          </p:nvPicPr>
          <p:blipFill>
            <a:blip r:embed="rId31"/>
            <a:srcRect l="0" t="23303" r="0" b="6395"/>
            <a:stretch>
              <a:fillRect/>
            </a:stretch>
          </p:blipFill>
          <p:spPr>
            <a:xfrm flipH="false" flipV="false">
              <a:off x="0" y="10803726"/>
              <a:ext cx="4098100" cy="2160745"/>
            </a:xfrm>
            <a:prstGeom prst="rect">
              <a:avLst/>
            </a:prstGeom>
          </p:spPr>
        </p:pic>
      </p:grpSp>
      <p:grpSp>
        <p:nvGrpSpPr>
          <p:cNvPr name="Group 52" id="52"/>
          <p:cNvGrpSpPr/>
          <p:nvPr/>
        </p:nvGrpSpPr>
        <p:grpSpPr>
          <a:xfrm rot="0">
            <a:off x="15214425" y="-11089"/>
            <a:ext cx="3073575" cy="9723353"/>
            <a:chOff x="0" y="0"/>
            <a:chExt cx="4098100" cy="12964471"/>
          </a:xfrm>
        </p:grpSpPr>
        <p:pic>
          <p:nvPicPr>
            <p:cNvPr name="Picture 53" id="53"/>
            <p:cNvPicPr>
              <a:picLocks noChangeAspect="true"/>
            </p:cNvPicPr>
            <p:nvPr/>
          </p:nvPicPr>
          <p:blipFill>
            <a:blip r:embed="rId32"/>
            <a:srcRect l="0" t="18683" r="0" b="18683"/>
            <a:stretch>
              <a:fillRect/>
            </a:stretch>
          </p:blipFill>
          <p:spPr>
            <a:xfrm flipH="false" flipV="false">
              <a:off x="0" y="0"/>
              <a:ext cx="4098100" cy="2160745"/>
            </a:xfrm>
            <a:prstGeom prst="rect">
              <a:avLst/>
            </a:prstGeom>
          </p:spPr>
        </p:pic>
        <p:pic>
          <p:nvPicPr>
            <p:cNvPr name="Picture 54" id="54"/>
            <p:cNvPicPr>
              <a:picLocks noChangeAspect="true"/>
            </p:cNvPicPr>
            <p:nvPr/>
          </p:nvPicPr>
          <p:blipFill>
            <a:blip r:embed="rId33"/>
            <a:srcRect l="8663" t="31565" r="11007" b="11894"/>
            <a:stretch>
              <a:fillRect/>
            </a:stretch>
          </p:blipFill>
          <p:spPr>
            <a:xfrm flipH="false" flipV="false">
              <a:off x="0" y="2160745"/>
              <a:ext cx="4098100" cy="2160745"/>
            </a:xfrm>
            <a:prstGeom prst="rect">
              <a:avLst/>
            </a:prstGeom>
          </p:spPr>
        </p:pic>
        <p:pic>
          <p:nvPicPr>
            <p:cNvPr name="Picture 55" id="55"/>
            <p:cNvPicPr>
              <a:picLocks noChangeAspect="true"/>
            </p:cNvPicPr>
            <p:nvPr/>
          </p:nvPicPr>
          <p:blipFill>
            <a:blip r:embed="rId34"/>
            <a:srcRect l="0" t="24251" r="0" b="36204"/>
            <a:stretch>
              <a:fillRect/>
            </a:stretch>
          </p:blipFill>
          <p:spPr>
            <a:xfrm flipH="false" flipV="false">
              <a:off x="0" y="4321490"/>
              <a:ext cx="4098100" cy="2160745"/>
            </a:xfrm>
            <a:prstGeom prst="rect">
              <a:avLst/>
            </a:prstGeom>
          </p:spPr>
        </p:pic>
        <p:pic>
          <p:nvPicPr>
            <p:cNvPr name="Picture 56" id="56"/>
            <p:cNvPicPr>
              <a:picLocks noChangeAspect="true"/>
            </p:cNvPicPr>
            <p:nvPr/>
          </p:nvPicPr>
          <p:blipFill>
            <a:blip r:embed="rId35"/>
            <a:srcRect l="0" t="8509" r="0" b="21190"/>
            <a:stretch>
              <a:fillRect/>
            </a:stretch>
          </p:blipFill>
          <p:spPr>
            <a:xfrm flipH="false" flipV="false">
              <a:off x="0" y="6482235"/>
              <a:ext cx="4098100" cy="2160745"/>
            </a:xfrm>
            <a:prstGeom prst="rect">
              <a:avLst/>
            </a:prstGeom>
          </p:spPr>
        </p:pic>
        <p:pic>
          <p:nvPicPr>
            <p:cNvPr name="Picture 57" id="57"/>
            <p:cNvPicPr>
              <a:picLocks noChangeAspect="true"/>
            </p:cNvPicPr>
            <p:nvPr/>
          </p:nvPicPr>
          <p:blipFill>
            <a:blip r:embed="rId36"/>
            <a:srcRect l="0" t="18615" r="0" b="18615"/>
            <a:stretch>
              <a:fillRect/>
            </a:stretch>
          </p:blipFill>
          <p:spPr>
            <a:xfrm flipH="false" flipV="false">
              <a:off x="0" y="8642981"/>
              <a:ext cx="4098100" cy="2160745"/>
            </a:xfrm>
            <a:prstGeom prst="rect">
              <a:avLst/>
            </a:prstGeom>
          </p:spPr>
        </p:pic>
        <p:pic>
          <p:nvPicPr>
            <p:cNvPr name="Picture 58" id="58"/>
            <p:cNvPicPr>
              <a:picLocks noChangeAspect="true"/>
            </p:cNvPicPr>
            <p:nvPr/>
          </p:nvPicPr>
          <p:blipFill>
            <a:blip r:embed="rId37"/>
            <a:srcRect l="0" t="6265" r="0" b="0"/>
            <a:stretch>
              <a:fillRect/>
            </a:stretch>
          </p:blipFill>
          <p:spPr>
            <a:xfrm flipH="false" flipV="false">
              <a:off x="0" y="10803726"/>
              <a:ext cx="4098100" cy="2160745"/>
            </a:xfrm>
            <a:prstGeom prst="rect">
              <a:avLst/>
            </a:prstGeom>
          </p:spPr>
        </p:pic>
      </p:grpSp>
      <p:grpSp>
        <p:nvGrpSpPr>
          <p:cNvPr name="Group 59" id="59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17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74" id="74"/>
          <p:cNvSpPr txBox="true"/>
          <p:nvPr/>
        </p:nvSpPr>
        <p:spPr>
          <a:xfrm rot="0">
            <a:off x="6042147" y="4188159"/>
            <a:ext cx="6203706" cy="120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3"/>
              </a:lnSpc>
            </a:pPr>
            <a:r>
              <a:rPr lang="en-US" sz="6967">
                <a:solidFill>
                  <a:srgbClr val="FFFFFF"/>
                </a:solidFill>
                <a:latin typeface="Lotus Eater sans"/>
                <a:ea typeface="Lotus Eater sans"/>
                <a:cs typeface="Lotus Eater sans"/>
                <a:sym typeface="Lotus Eater sans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7538" y="0"/>
            <a:ext cx="10140462" cy="10400474"/>
          </a:xfrm>
          <a:custGeom>
            <a:avLst/>
            <a:gdLst/>
            <a:ahLst/>
            <a:cxnLst/>
            <a:rect r="r" b="b" t="t" l="l"/>
            <a:pathLst>
              <a:path h="10400474" w="10140462">
                <a:moveTo>
                  <a:pt x="0" y="0"/>
                </a:moveTo>
                <a:lnTo>
                  <a:pt x="10140462" y="0"/>
                </a:lnTo>
                <a:lnTo>
                  <a:pt x="10140462" y="10400474"/>
                </a:lnTo>
                <a:lnTo>
                  <a:pt x="0" y="1040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2" t="0" r="-755" b="-1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TEMA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168859"/>
            <a:ext cx="6934069" cy="373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Monitoramento de </a:t>
            </a:r>
            <a:r>
              <a:rPr lang="en-US" b="true" sz="3297" spc="-1">
                <a:solidFill>
                  <a:srgbClr val="0071C5"/>
                </a:solidFill>
                <a:latin typeface="Arimo Bold"/>
                <a:ea typeface="Arimo Bold"/>
                <a:cs typeface="Arimo Bold"/>
                <a:sym typeface="Arimo Bold"/>
              </a:rPr>
              <a:t>saturação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de recursos de dispositivos em rede, utilizando ferramentas de </a:t>
            </a:r>
            <a:r>
              <a:rPr lang="en-US" b="true" sz="3297" spc="-1">
                <a:solidFill>
                  <a:srgbClr val="0071C5"/>
                </a:solidFill>
                <a:latin typeface="Arimo Bold"/>
                <a:ea typeface="Arimo Bold"/>
                <a:cs typeface="Arimo Bold"/>
                <a:sym typeface="Arimo Bold"/>
              </a:rPr>
              <a:t>código aberto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b="true" sz="3297" spc="-1">
                <a:solidFill>
                  <a:srgbClr val="0071C5"/>
                </a:solidFill>
                <a:latin typeface="Arimo Bold"/>
                <a:ea typeface="Arimo Bold"/>
                <a:cs typeface="Arimo Bold"/>
                <a:sym typeface="Arimo Bold"/>
              </a:rPr>
              <a:t>infraestrutura como código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845429" y="2510173"/>
            <a:ext cx="5770238" cy="5266653"/>
          </a:xfrm>
          <a:custGeom>
            <a:avLst/>
            <a:gdLst/>
            <a:ahLst/>
            <a:cxnLst/>
            <a:rect r="r" b="b" t="t" l="l"/>
            <a:pathLst>
              <a:path h="5266653" w="5770238">
                <a:moveTo>
                  <a:pt x="0" y="0"/>
                </a:moveTo>
                <a:lnTo>
                  <a:pt x="5770238" y="0"/>
                </a:lnTo>
                <a:lnTo>
                  <a:pt x="5770238" y="5266654"/>
                </a:lnTo>
                <a:lnTo>
                  <a:pt x="0" y="5266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JUSTIFICATIVA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168859"/>
            <a:ext cx="6934069" cy="222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Obse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rvabilidade,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au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tom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ação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e sustentabilidade operacional em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ge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ã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infraestrutura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de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TI.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986403" y="525594"/>
            <a:ext cx="8974299" cy="8929428"/>
          </a:xfrm>
          <a:custGeom>
            <a:avLst/>
            <a:gdLst/>
            <a:ahLst/>
            <a:cxnLst/>
            <a:rect r="r" b="b" t="t" l="l"/>
            <a:pathLst>
              <a:path h="8929428" w="8974299">
                <a:moveTo>
                  <a:pt x="0" y="0"/>
                </a:moveTo>
                <a:lnTo>
                  <a:pt x="8974299" y="0"/>
                </a:lnTo>
                <a:lnTo>
                  <a:pt x="8974299" y="8929428"/>
                </a:lnTo>
                <a:lnTo>
                  <a:pt x="0" y="8929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OBJETIVO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416384"/>
            <a:ext cx="6934069" cy="5235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Desenvolver uma plataforma de m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onitoramento completa, capaz de </a:t>
            </a:r>
            <a:r>
              <a:rPr lang="en-US" b="true" sz="3297" spc="-1">
                <a:solidFill>
                  <a:srgbClr val="0071C5"/>
                </a:solidFill>
                <a:latin typeface="Arimo Bold"/>
                <a:ea typeface="Arimo Bold"/>
                <a:cs typeface="Arimo Bold"/>
                <a:sym typeface="Arimo Bold"/>
              </a:rPr>
              <a:t>coletar dados, processá-los, armazená-los, visualizá-los e disparar notificações/alertas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, auxiliando em tomadas de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ec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sã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in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v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estig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ações.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 flipV="true">
            <a:off x="6240599" y="1897380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2181819" y="1897380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88781" y="2933772"/>
            <a:ext cx="645004" cy="811524"/>
          </a:xfrm>
          <a:custGeom>
            <a:avLst/>
            <a:gdLst/>
            <a:ahLst/>
            <a:cxnLst/>
            <a:rect r="r" b="b" t="t" l="l"/>
            <a:pathLst>
              <a:path h="811524" w="645004">
                <a:moveTo>
                  <a:pt x="0" y="0"/>
                </a:moveTo>
                <a:lnTo>
                  <a:pt x="645004" y="0"/>
                </a:lnTo>
                <a:lnTo>
                  <a:pt x="645004" y="811525"/>
                </a:lnTo>
                <a:lnTo>
                  <a:pt x="0" y="811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93685" y="3104360"/>
            <a:ext cx="1324926" cy="470349"/>
          </a:xfrm>
          <a:custGeom>
            <a:avLst/>
            <a:gdLst/>
            <a:ahLst/>
            <a:cxnLst/>
            <a:rect r="r" b="b" t="t" l="l"/>
            <a:pathLst>
              <a:path h="470349" w="1324926">
                <a:moveTo>
                  <a:pt x="0" y="0"/>
                </a:moveTo>
                <a:lnTo>
                  <a:pt x="1324926" y="0"/>
                </a:lnTo>
                <a:lnTo>
                  <a:pt x="1324926" y="470349"/>
                </a:lnTo>
                <a:lnTo>
                  <a:pt x="0" y="470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080611" y="3020773"/>
            <a:ext cx="1873767" cy="724523"/>
          </a:xfrm>
          <a:custGeom>
            <a:avLst/>
            <a:gdLst/>
            <a:ahLst/>
            <a:cxnLst/>
            <a:rect r="r" b="b" t="t" l="l"/>
            <a:pathLst>
              <a:path h="724523" w="1873767">
                <a:moveTo>
                  <a:pt x="0" y="0"/>
                </a:moveTo>
                <a:lnTo>
                  <a:pt x="1873767" y="0"/>
                </a:lnTo>
                <a:lnTo>
                  <a:pt x="1873767" y="724524"/>
                </a:lnTo>
                <a:lnTo>
                  <a:pt x="0" y="724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9753" y="5908466"/>
            <a:ext cx="2362898" cy="413507"/>
          </a:xfrm>
          <a:custGeom>
            <a:avLst/>
            <a:gdLst/>
            <a:ahLst/>
            <a:cxnLst/>
            <a:rect r="r" b="b" t="t" l="l"/>
            <a:pathLst>
              <a:path h="413507" w="2362898">
                <a:moveTo>
                  <a:pt x="0" y="0"/>
                </a:moveTo>
                <a:lnTo>
                  <a:pt x="2362898" y="0"/>
                </a:lnTo>
                <a:lnTo>
                  <a:pt x="2362898" y="413507"/>
                </a:lnTo>
                <a:lnTo>
                  <a:pt x="0" y="413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89877" y="5652812"/>
            <a:ext cx="2774446" cy="924815"/>
          </a:xfrm>
          <a:custGeom>
            <a:avLst/>
            <a:gdLst/>
            <a:ahLst/>
            <a:cxnLst/>
            <a:rect r="r" b="b" t="t" l="l"/>
            <a:pathLst>
              <a:path h="924815" w="2774446">
                <a:moveTo>
                  <a:pt x="0" y="0"/>
                </a:moveTo>
                <a:lnTo>
                  <a:pt x="2774446" y="0"/>
                </a:lnTo>
                <a:lnTo>
                  <a:pt x="2774446" y="924815"/>
                </a:lnTo>
                <a:lnTo>
                  <a:pt x="0" y="9248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275550" y="7091977"/>
            <a:ext cx="996029" cy="996029"/>
          </a:xfrm>
          <a:custGeom>
            <a:avLst/>
            <a:gdLst/>
            <a:ahLst/>
            <a:cxnLst/>
            <a:rect r="r" b="b" t="t" l="l"/>
            <a:pathLst>
              <a:path h="996029" w="996029">
                <a:moveTo>
                  <a:pt x="0" y="0"/>
                </a:moveTo>
                <a:lnTo>
                  <a:pt x="996030" y="0"/>
                </a:lnTo>
                <a:lnTo>
                  <a:pt x="996030" y="996030"/>
                </a:lnTo>
                <a:lnTo>
                  <a:pt x="0" y="996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135678" y="1655291"/>
            <a:ext cx="1391614" cy="1391614"/>
          </a:xfrm>
          <a:custGeom>
            <a:avLst/>
            <a:gdLst/>
            <a:ahLst/>
            <a:cxnLst/>
            <a:rect r="r" b="b" t="t" l="l"/>
            <a:pathLst>
              <a:path h="1391614" w="1391614">
                <a:moveTo>
                  <a:pt x="0" y="0"/>
                </a:moveTo>
                <a:lnTo>
                  <a:pt x="1391614" y="0"/>
                </a:lnTo>
                <a:lnTo>
                  <a:pt x="1391614" y="1391615"/>
                </a:lnTo>
                <a:lnTo>
                  <a:pt x="0" y="13916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02474" y="1945336"/>
            <a:ext cx="1129044" cy="891004"/>
          </a:xfrm>
          <a:custGeom>
            <a:avLst/>
            <a:gdLst/>
            <a:ahLst/>
            <a:cxnLst/>
            <a:rect r="r" b="b" t="t" l="l"/>
            <a:pathLst>
              <a:path h="891004" w="1129044">
                <a:moveTo>
                  <a:pt x="0" y="0"/>
                </a:moveTo>
                <a:lnTo>
                  <a:pt x="1129044" y="0"/>
                </a:lnTo>
                <a:lnTo>
                  <a:pt x="1129044" y="891005"/>
                </a:lnTo>
                <a:lnTo>
                  <a:pt x="0" y="8910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319811" y="2756861"/>
            <a:ext cx="1023348" cy="1300778"/>
          </a:xfrm>
          <a:custGeom>
            <a:avLst/>
            <a:gdLst/>
            <a:ahLst/>
            <a:cxnLst/>
            <a:rect r="r" b="b" t="t" l="l"/>
            <a:pathLst>
              <a:path h="1300778" w="1023348">
                <a:moveTo>
                  <a:pt x="0" y="0"/>
                </a:moveTo>
                <a:lnTo>
                  <a:pt x="1023348" y="0"/>
                </a:lnTo>
                <a:lnTo>
                  <a:pt x="1023348" y="1300777"/>
                </a:lnTo>
                <a:lnTo>
                  <a:pt x="0" y="13007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602474" y="3407250"/>
            <a:ext cx="1123813" cy="1123813"/>
          </a:xfrm>
          <a:custGeom>
            <a:avLst/>
            <a:gdLst/>
            <a:ahLst/>
            <a:cxnLst/>
            <a:rect r="r" b="b" t="t" l="l"/>
            <a:pathLst>
              <a:path h="1123813" w="1123813">
                <a:moveTo>
                  <a:pt x="0" y="0"/>
                </a:moveTo>
                <a:lnTo>
                  <a:pt x="1123812" y="0"/>
                </a:lnTo>
                <a:lnTo>
                  <a:pt x="1123812" y="1123812"/>
                </a:lnTo>
                <a:lnTo>
                  <a:pt x="0" y="11238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773739" y="5636586"/>
            <a:ext cx="1455392" cy="1455392"/>
          </a:xfrm>
          <a:custGeom>
            <a:avLst/>
            <a:gdLst/>
            <a:ahLst/>
            <a:cxnLst/>
            <a:rect r="r" b="b" t="t" l="l"/>
            <a:pathLst>
              <a:path h="1455392" w="1455392">
                <a:moveTo>
                  <a:pt x="0" y="0"/>
                </a:moveTo>
                <a:lnTo>
                  <a:pt x="1455391" y="0"/>
                </a:lnTo>
                <a:lnTo>
                  <a:pt x="1455391" y="1455391"/>
                </a:lnTo>
                <a:lnTo>
                  <a:pt x="0" y="14553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488445" y="5908466"/>
            <a:ext cx="1501368" cy="1293170"/>
          </a:xfrm>
          <a:custGeom>
            <a:avLst/>
            <a:gdLst/>
            <a:ahLst/>
            <a:cxnLst/>
            <a:rect r="r" b="b" t="t" l="l"/>
            <a:pathLst>
              <a:path h="1293170" w="1501368">
                <a:moveTo>
                  <a:pt x="0" y="0"/>
                </a:moveTo>
                <a:lnTo>
                  <a:pt x="1501368" y="0"/>
                </a:lnTo>
                <a:lnTo>
                  <a:pt x="1501368" y="1293170"/>
                </a:lnTo>
                <a:lnTo>
                  <a:pt x="0" y="129317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897395" y="7434877"/>
            <a:ext cx="1208079" cy="1208079"/>
          </a:xfrm>
          <a:custGeom>
            <a:avLst/>
            <a:gdLst/>
            <a:ahLst/>
            <a:cxnLst/>
            <a:rect r="r" b="b" t="t" l="l"/>
            <a:pathLst>
              <a:path h="1208079" w="1208079">
                <a:moveTo>
                  <a:pt x="0" y="0"/>
                </a:moveTo>
                <a:lnTo>
                  <a:pt x="1208079" y="0"/>
                </a:lnTo>
                <a:lnTo>
                  <a:pt x="1208079" y="1208079"/>
                </a:lnTo>
                <a:lnTo>
                  <a:pt x="0" y="12080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598988" y="7544536"/>
            <a:ext cx="1280283" cy="1280283"/>
          </a:xfrm>
          <a:custGeom>
            <a:avLst/>
            <a:gdLst/>
            <a:ahLst/>
            <a:cxnLst/>
            <a:rect r="r" b="b" t="t" l="l"/>
            <a:pathLst>
              <a:path h="1280283" w="1280283">
                <a:moveTo>
                  <a:pt x="0" y="0"/>
                </a:moveTo>
                <a:lnTo>
                  <a:pt x="1280283" y="0"/>
                </a:lnTo>
                <a:lnTo>
                  <a:pt x="1280283" y="1280283"/>
                </a:lnTo>
                <a:lnTo>
                  <a:pt x="0" y="128028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659080" y="6613297"/>
            <a:ext cx="969840" cy="1176678"/>
          </a:xfrm>
          <a:custGeom>
            <a:avLst/>
            <a:gdLst/>
            <a:ahLst/>
            <a:cxnLst/>
            <a:rect r="r" b="b" t="t" l="l"/>
            <a:pathLst>
              <a:path h="1176678" w="969840">
                <a:moveTo>
                  <a:pt x="0" y="0"/>
                </a:moveTo>
                <a:lnTo>
                  <a:pt x="969840" y="0"/>
                </a:lnTo>
                <a:lnTo>
                  <a:pt x="969840" y="1176678"/>
                </a:lnTo>
                <a:lnTo>
                  <a:pt x="0" y="11766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777150" y="1985580"/>
            <a:ext cx="1154003" cy="737280"/>
          </a:xfrm>
          <a:custGeom>
            <a:avLst/>
            <a:gdLst/>
            <a:ahLst/>
            <a:cxnLst/>
            <a:rect r="r" b="b" t="t" l="l"/>
            <a:pathLst>
              <a:path h="737280" w="1154003">
                <a:moveTo>
                  <a:pt x="0" y="0"/>
                </a:moveTo>
                <a:lnTo>
                  <a:pt x="1154003" y="0"/>
                </a:lnTo>
                <a:lnTo>
                  <a:pt x="1154003" y="737279"/>
                </a:lnTo>
                <a:lnTo>
                  <a:pt x="0" y="73727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7034776" y="2007109"/>
            <a:ext cx="573758" cy="737280"/>
          </a:xfrm>
          <a:custGeom>
            <a:avLst/>
            <a:gdLst/>
            <a:ahLst/>
            <a:cxnLst/>
            <a:rect r="r" b="b" t="t" l="l"/>
            <a:pathLst>
              <a:path h="737280" w="573758">
                <a:moveTo>
                  <a:pt x="0" y="0"/>
                </a:moveTo>
                <a:lnTo>
                  <a:pt x="573759" y="0"/>
                </a:lnTo>
                <a:lnTo>
                  <a:pt x="573759" y="737279"/>
                </a:lnTo>
                <a:lnTo>
                  <a:pt x="0" y="73727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931153" y="3012904"/>
            <a:ext cx="734567" cy="743417"/>
          </a:xfrm>
          <a:custGeom>
            <a:avLst/>
            <a:gdLst/>
            <a:ahLst/>
            <a:cxnLst/>
            <a:rect r="r" b="b" t="t" l="l"/>
            <a:pathLst>
              <a:path h="743417" w="734567">
                <a:moveTo>
                  <a:pt x="0" y="0"/>
                </a:moveTo>
                <a:lnTo>
                  <a:pt x="734567" y="0"/>
                </a:lnTo>
                <a:lnTo>
                  <a:pt x="734567" y="743417"/>
                </a:lnTo>
                <a:lnTo>
                  <a:pt x="0" y="74341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043897" y="3012904"/>
            <a:ext cx="733253" cy="743417"/>
          </a:xfrm>
          <a:custGeom>
            <a:avLst/>
            <a:gdLst/>
            <a:ahLst/>
            <a:cxnLst/>
            <a:rect r="r" b="b" t="t" l="l"/>
            <a:pathLst>
              <a:path h="743417" w="733253">
                <a:moveTo>
                  <a:pt x="0" y="0"/>
                </a:moveTo>
                <a:lnTo>
                  <a:pt x="733253" y="0"/>
                </a:lnTo>
                <a:lnTo>
                  <a:pt x="733253" y="743417"/>
                </a:lnTo>
                <a:lnTo>
                  <a:pt x="0" y="74341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536826" y="4099221"/>
            <a:ext cx="1634651" cy="431841"/>
          </a:xfrm>
          <a:custGeom>
            <a:avLst/>
            <a:gdLst/>
            <a:ahLst/>
            <a:cxnLst/>
            <a:rect r="r" b="b" t="t" l="l"/>
            <a:pathLst>
              <a:path h="431841" w="1634651">
                <a:moveTo>
                  <a:pt x="0" y="0"/>
                </a:moveTo>
                <a:lnTo>
                  <a:pt x="1634651" y="0"/>
                </a:lnTo>
                <a:lnTo>
                  <a:pt x="1634651" y="431841"/>
                </a:lnTo>
                <a:lnTo>
                  <a:pt x="0" y="43184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2611034" y="1930246"/>
            <a:ext cx="1129044" cy="891004"/>
          </a:xfrm>
          <a:custGeom>
            <a:avLst/>
            <a:gdLst/>
            <a:ahLst/>
            <a:cxnLst/>
            <a:rect r="r" b="b" t="t" l="l"/>
            <a:pathLst>
              <a:path h="891004" w="1129044">
                <a:moveTo>
                  <a:pt x="0" y="0"/>
                </a:moveTo>
                <a:lnTo>
                  <a:pt x="1129045" y="0"/>
                </a:lnTo>
                <a:lnTo>
                  <a:pt x="1129045" y="891004"/>
                </a:lnTo>
                <a:lnTo>
                  <a:pt x="0" y="891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FUNDAMENTAÇÃO TEÓRICA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758760" y="1065878"/>
            <a:ext cx="6934069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Agentes e exportadores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-546841" y="1065878"/>
            <a:ext cx="6934069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Hardware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32675" y="4673809"/>
            <a:ext cx="5175036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Sistemas Operacionais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676966" y="1065878"/>
            <a:ext cx="6934069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Virtualização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556482" y="4673809"/>
            <a:ext cx="5175036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Métricas de Interesse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593469" y="4673809"/>
            <a:ext cx="5521366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Sistemas de Monitoramento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2838704" y="6397774"/>
            <a:ext cx="1634651" cy="431841"/>
          </a:xfrm>
          <a:custGeom>
            <a:avLst/>
            <a:gdLst/>
            <a:ahLst/>
            <a:cxnLst/>
            <a:rect r="r" b="b" t="t" l="l"/>
            <a:pathLst>
              <a:path h="431841" w="1634651">
                <a:moveTo>
                  <a:pt x="0" y="0"/>
                </a:moveTo>
                <a:lnTo>
                  <a:pt x="1634652" y="0"/>
                </a:lnTo>
                <a:lnTo>
                  <a:pt x="1634652" y="431841"/>
                </a:lnTo>
                <a:lnTo>
                  <a:pt x="0" y="43184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6715597" y="6244658"/>
            <a:ext cx="1154003" cy="737280"/>
          </a:xfrm>
          <a:custGeom>
            <a:avLst/>
            <a:gdLst/>
            <a:ahLst/>
            <a:cxnLst/>
            <a:rect r="r" b="b" t="t" l="l"/>
            <a:pathLst>
              <a:path h="737280" w="1154003">
                <a:moveTo>
                  <a:pt x="0" y="0"/>
                </a:moveTo>
                <a:lnTo>
                  <a:pt x="1154002" y="0"/>
                </a:lnTo>
                <a:lnTo>
                  <a:pt x="1154002" y="737279"/>
                </a:lnTo>
                <a:lnTo>
                  <a:pt x="0" y="73727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 flipV="true">
            <a:off x="9163050" y="1484762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704355" y="1894091"/>
            <a:ext cx="920276" cy="920276"/>
          </a:xfrm>
          <a:custGeom>
            <a:avLst/>
            <a:gdLst/>
            <a:ahLst/>
            <a:cxnLst/>
            <a:rect r="r" b="b" t="t" l="l"/>
            <a:pathLst>
              <a:path h="920276" w="920276">
                <a:moveTo>
                  <a:pt x="0" y="0"/>
                </a:moveTo>
                <a:lnTo>
                  <a:pt x="920276" y="0"/>
                </a:lnTo>
                <a:lnTo>
                  <a:pt x="920276" y="920276"/>
                </a:lnTo>
                <a:lnTo>
                  <a:pt x="0" y="920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311753" y="1805158"/>
            <a:ext cx="1208168" cy="1208168"/>
          </a:xfrm>
          <a:custGeom>
            <a:avLst/>
            <a:gdLst/>
            <a:ahLst/>
            <a:cxnLst/>
            <a:rect r="r" b="b" t="t" l="l"/>
            <a:pathLst>
              <a:path h="1208168" w="1208168">
                <a:moveTo>
                  <a:pt x="0" y="0"/>
                </a:moveTo>
                <a:lnTo>
                  <a:pt x="1208168" y="0"/>
                </a:lnTo>
                <a:lnTo>
                  <a:pt x="1208168" y="1208168"/>
                </a:lnTo>
                <a:lnTo>
                  <a:pt x="0" y="1208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587492" y="3323917"/>
            <a:ext cx="1317330" cy="841628"/>
          </a:xfrm>
          <a:custGeom>
            <a:avLst/>
            <a:gdLst/>
            <a:ahLst/>
            <a:cxnLst/>
            <a:rect r="r" b="b" t="t" l="l"/>
            <a:pathLst>
              <a:path h="841628" w="1317330">
                <a:moveTo>
                  <a:pt x="0" y="0"/>
                </a:moveTo>
                <a:lnTo>
                  <a:pt x="1317330" y="0"/>
                </a:lnTo>
                <a:lnTo>
                  <a:pt x="1317330" y="841628"/>
                </a:lnTo>
                <a:lnTo>
                  <a:pt x="0" y="841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190001" y="3013326"/>
            <a:ext cx="1634852" cy="1634852"/>
          </a:xfrm>
          <a:custGeom>
            <a:avLst/>
            <a:gdLst/>
            <a:ahLst/>
            <a:cxnLst/>
            <a:rect r="r" b="b" t="t" l="l"/>
            <a:pathLst>
              <a:path h="1634852" w="1634852">
                <a:moveTo>
                  <a:pt x="0" y="0"/>
                </a:moveTo>
                <a:lnTo>
                  <a:pt x="1634852" y="0"/>
                </a:lnTo>
                <a:lnTo>
                  <a:pt x="1634852" y="1634852"/>
                </a:lnTo>
                <a:lnTo>
                  <a:pt x="0" y="1634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87492" y="5728130"/>
            <a:ext cx="1319148" cy="842789"/>
          </a:xfrm>
          <a:custGeom>
            <a:avLst/>
            <a:gdLst/>
            <a:ahLst/>
            <a:cxnLst/>
            <a:rect r="r" b="b" t="t" l="l"/>
            <a:pathLst>
              <a:path h="842789" w="1319148">
                <a:moveTo>
                  <a:pt x="0" y="0"/>
                </a:moveTo>
                <a:lnTo>
                  <a:pt x="1319148" y="0"/>
                </a:lnTo>
                <a:lnTo>
                  <a:pt x="1319148" y="842789"/>
                </a:lnTo>
                <a:lnTo>
                  <a:pt x="0" y="84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311753" y="5575014"/>
            <a:ext cx="894080" cy="995905"/>
          </a:xfrm>
          <a:custGeom>
            <a:avLst/>
            <a:gdLst/>
            <a:ahLst/>
            <a:cxnLst/>
            <a:rect r="r" b="b" t="t" l="l"/>
            <a:pathLst>
              <a:path h="995905" w="894080">
                <a:moveTo>
                  <a:pt x="0" y="0"/>
                </a:moveTo>
                <a:lnTo>
                  <a:pt x="894080" y="0"/>
                </a:lnTo>
                <a:lnTo>
                  <a:pt x="894080" y="995905"/>
                </a:lnTo>
                <a:lnTo>
                  <a:pt x="0" y="9959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555350" y="7272875"/>
            <a:ext cx="1634651" cy="431841"/>
          </a:xfrm>
          <a:custGeom>
            <a:avLst/>
            <a:gdLst/>
            <a:ahLst/>
            <a:cxnLst/>
            <a:rect r="r" b="b" t="t" l="l"/>
            <a:pathLst>
              <a:path h="431841" w="1634651">
                <a:moveTo>
                  <a:pt x="0" y="0"/>
                </a:moveTo>
                <a:lnTo>
                  <a:pt x="1634651" y="0"/>
                </a:lnTo>
                <a:lnTo>
                  <a:pt x="1634651" y="431841"/>
                </a:lnTo>
                <a:lnTo>
                  <a:pt x="0" y="4318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853534" y="2050200"/>
            <a:ext cx="1406287" cy="533571"/>
          </a:xfrm>
          <a:custGeom>
            <a:avLst/>
            <a:gdLst/>
            <a:ahLst/>
            <a:cxnLst/>
            <a:rect r="r" b="b" t="t" l="l"/>
            <a:pathLst>
              <a:path h="533571" w="1406287">
                <a:moveTo>
                  <a:pt x="0" y="0"/>
                </a:moveTo>
                <a:lnTo>
                  <a:pt x="1406287" y="0"/>
                </a:lnTo>
                <a:lnTo>
                  <a:pt x="1406287" y="533571"/>
                </a:lnTo>
                <a:lnTo>
                  <a:pt x="0" y="533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964521" y="2053144"/>
            <a:ext cx="3404901" cy="527683"/>
          </a:xfrm>
          <a:custGeom>
            <a:avLst/>
            <a:gdLst/>
            <a:ahLst/>
            <a:cxnLst/>
            <a:rect r="r" b="b" t="t" l="l"/>
            <a:pathLst>
              <a:path h="527683" w="3404901">
                <a:moveTo>
                  <a:pt x="0" y="0"/>
                </a:moveTo>
                <a:lnTo>
                  <a:pt x="3404900" y="0"/>
                </a:lnTo>
                <a:lnTo>
                  <a:pt x="3404900" y="527683"/>
                </a:lnTo>
                <a:lnTo>
                  <a:pt x="0" y="527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820229" y="1996079"/>
            <a:ext cx="1671106" cy="2362907"/>
          </a:xfrm>
          <a:custGeom>
            <a:avLst/>
            <a:gdLst/>
            <a:ahLst/>
            <a:cxnLst/>
            <a:rect r="r" b="b" t="t" l="l"/>
            <a:pathLst>
              <a:path h="2362907" w="1671106">
                <a:moveTo>
                  <a:pt x="0" y="0"/>
                </a:moveTo>
                <a:lnTo>
                  <a:pt x="1671106" y="0"/>
                </a:lnTo>
                <a:lnTo>
                  <a:pt x="1671106" y="2362907"/>
                </a:lnTo>
                <a:lnTo>
                  <a:pt x="0" y="2362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610300" y="2966289"/>
            <a:ext cx="3703158" cy="1556883"/>
          </a:xfrm>
          <a:custGeom>
            <a:avLst/>
            <a:gdLst/>
            <a:ahLst/>
            <a:cxnLst/>
            <a:rect r="r" b="b" t="t" l="l"/>
            <a:pathLst>
              <a:path h="1556883" w="3703158">
                <a:moveTo>
                  <a:pt x="0" y="0"/>
                </a:moveTo>
                <a:lnTo>
                  <a:pt x="3703158" y="0"/>
                </a:lnTo>
                <a:lnTo>
                  <a:pt x="3703158" y="1556884"/>
                </a:lnTo>
                <a:lnTo>
                  <a:pt x="0" y="1556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596304" y="5613114"/>
            <a:ext cx="1070667" cy="1086458"/>
          </a:xfrm>
          <a:custGeom>
            <a:avLst/>
            <a:gdLst/>
            <a:ahLst/>
            <a:cxnLst/>
            <a:rect r="r" b="b" t="t" l="l"/>
            <a:pathLst>
              <a:path h="1086458" w="1070667">
                <a:moveTo>
                  <a:pt x="0" y="0"/>
                </a:moveTo>
                <a:lnTo>
                  <a:pt x="1070667" y="0"/>
                </a:lnTo>
                <a:lnTo>
                  <a:pt x="1070667" y="1086458"/>
                </a:lnTo>
                <a:lnTo>
                  <a:pt x="0" y="10864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FUNDAMENTAÇÃO TEÓRICA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5642" y="903876"/>
            <a:ext cx="6934069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SGBD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85158" y="4511807"/>
            <a:ext cx="5175036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Visualização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35352" y="903876"/>
            <a:ext cx="6934069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Simuladores de Carga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14869" y="4511807"/>
            <a:ext cx="5175036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Alertas e Notificações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1655782" y="5734949"/>
            <a:ext cx="1319148" cy="842789"/>
          </a:xfrm>
          <a:custGeom>
            <a:avLst/>
            <a:gdLst/>
            <a:ahLst/>
            <a:cxnLst/>
            <a:rect r="r" b="b" t="t" l="l"/>
            <a:pathLst>
              <a:path h="842789" w="1319148">
                <a:moveTo>
                  <a:pt x="0" y="0"/>
                </a:moveTo>
                <a:lnTo>
                  <a:pt x="1319148" y="0"/>
                </a:lnTo>
                <a:lnTo>
                  <a:pt x="1319148" y="842788"/>
                </a:lnTo>
                <a:lnTo>
                  <a:pt x="0" y="84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6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272441" y="1252440"/>
            <a:ext cx="17741913" cy="8026400"/>
            <a:chOff x="0" y="0"/>
            <a:chExt cx="23655884" cy="10701866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1570574" y="223309"/>
              <a:ext cx="22085309" cy="10478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65BB"/>
                  </a:solidFill>
                  <a:latin typeface="Gotham"/>
                  <a:ea typeface="Gotham"/>
                  <a:cs typeface="Gotham"/>
                  <a:sym typeface="Gotham"/>
                </a:rPr>
                <a:t>NETO, A. J. A. </a:t>
              </a:r>
              <a:r>
                <a:rPr lang="en-US" sz="2500" b="true">
                  <a:solidFill>
                    <a:srgbClr val="0065B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Desenvolvimento e avaliação de desempenho de um cluster Raspberry Pi e Apache Hadoop em aplicações Big Data</a:t>
              </a:r>
              <a:r>
                <a:rPr lang="en-US" sz="2500">
                  <a:solidFill>
                    <a:srgbClr val="0065BB"/>
                  </a:solidFill>
                  <a:latin typeface="Gotham"/>
                  <a:ea typeface="Gotham"/>
                  <a:cs typeface="Gotham"/>
                  <a:sym typeface="Gotham"/>
                </a:rPr>
                <a:t>. 2023. Dissertação (Mestrado) – Universidade Federal de Sergipe, 2023.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65BB"/>
                  </a:solidFill>
                  <a:latin typeface="Gotham"/>
                  <a:ea typeface="Gotham"/>
                  <a:cs typeface="Gotham"/>
                  <a:sym typeface="Gotham"/>
                </a:rPr>
                <a:t>GIANNAKOPOULOS, P.; VAN KNIPPENBERG, B.; JOSHI, K. C. et al. </a:t>
              </a:r>
              <a:r>
                <a:rPr lang="en-US" sz="2500" b="true">
                  <a:solidFill>
                    <a:srgbClr val="0065B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Key metrics for monitoring performance variability in edge computing applications</a:t>
              </a:r>
              <a:r>
                <a:rPr lang="en-US" sz="2500">
                  <a:solidFill>
                    <a:srgbClr val="0065BB"/>
                  </a:solidFill>
                  <a:latin typeface="Gotham"/>
                  <a:ea typeface="Gotham"/>
                  <a:cs typeface="Gotham"/>
                  <a:sym typeface="Gotham"/>
                </a:rPr>
                <a:t>. Journal of Wireless Communications and Networking, v. 2025, n. 38, 2025.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65BB"/>
                  </a:solidFill>
                  <a:latin typeface="Gotham"/>
                  <a:ea typeface="Gotham"/>
                  <a:cs typeface="Gotham"/>
                  <a:sym typeface="Gotham"/>
                </a:rPr>
                <a:t>MADUPATI, B. </a:t>
              </a:r>
              <a:r>
                <a:rPr lang="en-US" sz="2500" b="true">
                  <a:solidFill>
                    <a:srgbClr val="0065B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Observability in microservices architectures: leveraging logging, metrics, and distributed tracing in large-scale systems</a:t>
              </a:r>
              <a:r>
                <a:rPr lang="en-US" sz="2500">
                  <a:solidFill>
                    <a:srgbClr val="0065BB"/>
                  </a:solidFill>
                  <a:latin typeface="Gotham"/>
                  <a:ea typeface="Gotham"/>
                  <a:cs typeface="Gotham"/>
                  <a:sym typeface="Gotham"/>
                </a:rPr>
                <a:t>. European Journal of Advances in Engineering and Technology, v. 10, n. 11, p. 24–31, 2023.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65BB"/>
                  </a:solidFill>
                  <a:latin typeface="Gotham"/>
                  <a:ea typeface="Gotham"/>
                  <a:cs typeface="Gotham"/>
                  <a:sym typeface="Gotham"/>
                </a:rPr>
                <a:t>JAKKU, P. C. </a:t>
              </a:r>
              <a:r>
                <a:rPr lang="en-US" sz="2500" b="true">
                  <a:solidFill>
                    <a:srgbClr val="0065B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Transforming DevOps: the critical role of monitoring and logging in effective troubleshooting and optimization</a:t>
              </a:r>
              <a:r>
                <a:rPr lang="en-US" sz="2500">
                  <a:solidFill>
                    <a:srgbClr val="0065BB"/>
                  </a:solidFill>
                  <a:latin typeface="Gotham"/>
                  <a:ea typeface="Gotham"/>
                  <a:cs typeface="Gotham"/>
                  <a:sym typeface="Gotham"/>
                </a:rPr>
                <a:t>. International Journal of Global Innovations and Solutions (IJGIS), v. jan. 2025, 2025.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65BB"/>
                  </a:solidFill>
                  <a:latin typeface="Gotham"/>
                  <a:ea typeface="Gotham"/>
                  <a:cs typeface="Gotham"/>
                  <a:sym typeface="Gotham"/>
                </a:rPr>
                <a:t>OWOTOGBE, J.; KUMARA, I.; HEUVEL, W.-J. V. D. et al. </a:t>
              </a:r>
              <a:r>
                <a:rPr lang="en-US" sz="2500" b="true">
                  <a:solidFill>
                    <a:srgbClr val="0065B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Chaos engineering: a multi-vocal literature review</a:t>
              </a:r>
              <a:r>
                <a:rPr lang="en-US" sz="2500">
                  <a:solidFill>
                    <a:srgbClr val="0065BB"/>
                  </a:solidFill>
                  <a:latin typeface="Gotham"/>
                  <a:ea typeface="Gotham"/>
                  <a:cs typeface="Gotham"/>
                  <a:sym typeface="Gotham"/>
                </a:rPr>
                <a:t>. [S.l.: s.n.], 2025.</a:t>
              </a:r>
            </a:p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86967" cy="1337109"/>
            </a:xfrm>
            <a:custGeom>
              <a:avLst/>
              <a:gdLst/>
              <a:ahLst/>
              <a:cxnLst/>
              <a:rect r="r" b="b" t="t" l="l"/>
              <a:pathLst>
                <a:path h="1337109" w="1286967">
                  <a:moveTo>
                    <a:pt x="0" y="0"/>
                  </a:moveTo>
                  <a:lnTo>
                    <a:pt x="1286967" y="0"/>
                  </a:lnTo>
                  <a:lnTo>
                    <a:pt x="1286967" y="1337109"/>
                  </a:lnTo>
                  <a:lnTo>
                    <a:pt x="0" y="1337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2306111"/>
              <a:ext cx="1286967" cy="1337109"/>
            </a:xfrm>
            <a:custGeom>
              <a:avLst/>
              <a:gdLst/>
              <a:ahLst/>
              <a:cxnLst/>
              <a:rect r="r" b="b" t="t" l="l"/>
              <a:pathLst>
                <a:path h="1337109" w="1286967">
                  <a:moveTo>
                    <a:pt x="0" y="0"/>
                  </a:moveTo>
                  <a:lnTo>
                    <a:pt x="1286967" y="0"/>
                  </a:lnTo>
                  <a:lnTo>
                    <a:pt x="1286967" y="1337108"/>
                  </a:lnTo>
                  <a:lnTo>
                    <a:pt x="0" y="1337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4608419"/>
              <a:ext cx="1286967" cy="1337109"/>
            </a:xfrm>
            <a:custGeom>
              <a:avLst/>
              <a:gdLst/>
              <a:ahLst/>
              <a:cxnLst/>
              <a:rect r="r" b="b" t="t" l="l"/>
              <a:pathLst>
                <a:path h="1337109" w="1286967">
                  <a:moveTo>
                    <a:pt x="0" y="0"/>
                  </a:moveTo>
                  <a:lnTo>
                    <a:pt x="1286967" y="0"/>
                  </a:lnTo>
                  <a:lnTo>
                    <a:pt x="1286967" y="1337109"/>
                  </a:lnTo>
                  <a:lnTo>
                    <a:pt x="0" y="1337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4407" y="6910728"/>
              <a:ext cx="1282560" cy="1332530"/>
            </a:xfrm>
            <a:custGeom>
              <a:avLst/>
              <a:gdLst/>
              <a:ahLst/>
              <a:cxnLst/>
              <a:rect r="r" b="b" t="t" l="l"/>
              <a:pathLst>
                <a:path h="1332530" w="1282560">
                  <a:moveTo>
                    <a:pt x="0" y="0"/>
                  </a:moveTo>
                  <a:lnTo>
                    <a:pt x="1282560" y="0"/>
                  </a:lnTo>
                  <a:lnTo>
                    <a:pt x="1282560" y="1332530"/>
                  </a:lnTo>
                  <a:lnTo>
                    <a:pt x="0" y="1332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4407" y="8924300"/>
              <a:ext cx="1286967" cy="1337109"/>
            </a:xfrm>
            <a:custGeom>
              <a:avLst/>
              <a:gdLst/>
              <a:ahLst/>
              <a:cxnLst/>
              <a:rect r="r" b="b" t="t" l="l"/>
              <a:pathLst>
                <a:path h="1337109" w="1286967">
                  <a:moveTo>
                    <a:pt x="0" y="0"/>
                  </a:moveTo>
                  <a:lnTo>
                    <a:pt x="1286967" y="0"/>
                  </a:lnTo>
                  <a:lnTo>
                    <a:pt x="1286967" y="1337109"/>
                  </a:lnTo>
                  <a:lnTo>
                    <a:pt x="0" y="1337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TRABALHOS RELACIONADOS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7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4782561" y="2046539"/>
            <a:ext cx="8722878" cy="6946963"/>
          </a:xfrm>
          <a:custGeom>
            <a:avLst/>
            <a:gdLst/>
            <a:ahLst/>
            <a:cxnLst/>
            <a:rect r="r" b="b" t="t" l="l"/>
            <a:pathLst>
              <a:path h="6946963" w="8722878">
                <a:moveTo>
                  <a:pt x="0" y="0"/>
                </a:moveTo>
                <a:lnTo>
                  <a:pt x="8722878" y="0"/>
                </a:lnTo>
                <a:lnTo>
                  <a:pt x="8722878" y="6946963"/>
                </a:lnTo>
                <a:lnTo>
                  <a:pt x="0" y="6946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DESCRIÇÃO DA SOLUÇÃO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Dispositivos virtuais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8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5133708" y="1917961"/>
            <a:ext cx="8020585" cy="7204118"/>
          </a:xfrm>
          <a:custGeom>
            <a:avLst/>
            <a:gdLst/>
            <a:ahLst/>
            <a:cxnLst/>
            <a:rect r="r" b="b" t="t" l="l"/>
            <a:pathLst>
              <a:path h="7204118" w="8020585">
                <a:moveTo>
                  <a:pt x="0" y="0"/>
                </a:moveTo>
                <a:lnTo>
                  <a:pt x="8020584" y="0"/>
                </a:lnTo>
                <a:lnTo>
                  <a:pt x="8020584" y="7204118"/>
                </a:lnTo>
                <a:lnTo>
                  <a:pt x="0" y="7204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DESCRIÇÃO DA SOLUÇÃO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Agentes Telegraf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DAGyVL5Luzc</dc:identifier>
  <dcterms:modified xsi:type="dcterms:W3CDTF">2011-08-01T06:04:30Z</dcterms:modified>
  <cp:revision>1</cp:revision>
  <dc:title>MONITORAMENTO DE SATURAC¸AO DE RECURSOS COMPUTACIONAIS: ˜ UMA ABORDAGEM BASEADA EM CODIGO ABERTO E ´ INFRAESTRUTURA COMO CODIGO</dc:title>
</cp:coreProperties>
</file>